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29LT Adir" charset="1" panose="00000506000000000000"/>
      <p:regular r:id="rId14"/>
    </p:embeddedFont>
    <p:embeddedFont>
      <p:font typeface="29LT Adir Bold" charset="1" panose="00000806000000000000"/>
      <p:regular r:id="rId15"/>
    </p:embeddedFont>
    <p:embeddedFont>
      <p:font typeface="29LT Adir Thin" charset="1" panose="00000206000000000000"/>
      <p:regular r:id="rId16"/>
    </p:embeddedFont>
    <p:embeddedFont>
      <p:font typeface="29LT Adir Extra-Light" charset="1" panose="00000306000000000000"/>
      <p:regular r:id="rId17"/>
    </p:embeddedFont>
    <p:embeddedFont>
      <p:font typeface="29LT Adir Light" charset="1" panose="00000406000000000000"/>
      <p:regular r:id="rId18"/>
    </p:embeddedFont>
    <p:embeddedFont>
      <p:font typeface="29LT Adir Medium" charset="1" panose="00000606000000000000"/>
      <p:regular r:id="rId19"/>
    </p:embeddedFont>
    <p:embeddedFont>
      <p:font typeface="29LT Adir Semi-Bold" charset="1" panose="00000706000000000000"/>
      <p:regular r:id="rId20"/>
    </p:embeddedFont>
    <p:embeddedFont>
      <p:font typeface="29LT Adir Ultra-Bold" charset="1" panose="00000906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49" Target="slides/slide28.xml" Type="http://schemas.openxmlformats.org/officeDocument/2006/relationships/slide"/><Relationship Id="rId5" Target="tableStyles.xml" Type="http://schemas.openxmlformats.org/officeDocument/2006/relationships/tableStyles"/><Relationship Id="rId50" Target="slides/slide2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64697" y="1266114"/>
            <a:ext cx="2790777" cy="27907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4651" y="687907"/>
            <a:ext cx="681586" cy="6815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13596" y="8891612"/>
            <a:ext cx="2790777" cy="27907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4894" y="8257644"/>
            <a:ext cx="802223" cy="8022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101021" y="1676569"/>
            <a:ext cx="2423873" cy="1516022"/>
          </a:xfrm>
          <a:custGeom>
            <a:avLst/>
            <a:gdLst/>
            <a:ahLst/>
            <a:cxnLst/>
            <a:rect r="r" b="b" t="t" l="l"/>
            <a:pathLst>
              <a:path h="1516022" w="2423873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69339" y="3742566"/>
            <a:ext cx="7962333" cy="28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6"/>
              </a:lnSpc>
            </a:pPr>
            <a:r>
              <a:rPr lang="en-US" sz="16404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1913266" y="2047474"/>
            <a:ext cx="8762333" cy="221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000000"/>
                </a:solidFill>
                <a:latin typeface="Roboto Condensed Bold"/>
              </a:rPr>
              <a:t>Search for</a:t>
            </a:r>
          </a:p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000000"/>
                </a:solidFill>
                <a:latin typeface="Roboto Condensed Bold"/>
              </a:rPr>
              <a:t> patient data</a:t>
            </a:r>
            <a:r>
              <a:rPr lang="en-US" sz="6319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680980" y="-243831"/>
            <a:ext cx="16754329" cy="11166760"/>
          </a:xfrm>
          <a:custGeom>
            <a:avLst/>
            <a:gdLst/>
            <a:ahLst/>
            <a:cxnLst/>
            <a:rect r="r" b="b" t="t" l="l"/>
            <a:pathLst>
              <a:path h="11166760" w="16754329">
                <a:moveTo>
                  <a:pt x="0" y="0"/>
                </a:moveTo>
                <a:lnTo>
                  <a:pt x="16754329" y="0"/>
                </a:lnTo>
                <a:lnTo>
                  <a:pt x="16754329" y="11166760"/>
                </a:lnTo>
                <a:lnTo>
                  <a:pt x="0" y="1116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84579" y="-95993"/>
            <a:ext cx="12003421" cy="10478987"/>
          </a:xfrm>
          <a:custGeom>
            <a:avLst/>
            <a:gdLst/>
            <a:ahLst/>
            <a:cxnLst/>
            <a:rect r="r" b="b" t="t" l="l"/>
            <a:pathLst>
              <a:path h="10478987" w="12003421">
                <a:moveTo>
                  <a:pt x="0" y="0"/>
                </a:moveTo>
                <a:lnTo>
                  <a:pt x="12003421" y="0"/>
                </a:lnTo>
                <a:lnTo>
                  <a:pt x="12003421" y="10478986"/>
                </a:lnTo>
                <a:lnTo>
                  <a:pt x="0" y="10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261616" y="-191987"/>
            <a:ext cx="13879453" cy="10478987"/>
          </a:xfrm>
          <a:custGeom>
            <a:avLst/>
            <a:gdLst/>
            <a:ahLst/>
            <a:cxnLst/>
            <a:rect r="r" b="b" t="t" l="l"/>
            <a:pathLst>
              <a:path h="10478987" w="13879453">
                <a:moveTo>
                  <a:pt x="0" y="0"/>
                </a:moveTo>
                <a:lnTo>
                  <a:pt x="13879453" y="0"/>
                </a:lnTo>
                <a:lnTo>
                  <a:pt x="13879453" y="10478987"/>
                </a:lnTo>
                <a:lnTo>
                  <a:pt x="0" y="10478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230034" y="1836257"/>
            <a:ext cx="6657922" cy="83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Conflicting medication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84579" y="-95993"/>
            <a:ext cx="12003421" cy="10478987"/>
          </a:xfrm>
          <a:custGeom>
            <a:avLst/>
            <a:gdLst/>
            <a:ahLst/>
            <a:cxnLst/>
            <a:rect r="r" b="b" t="t" l="l"/>
            <a:pathLst>
              <a:path h="10478987" w="12003421">
                <a:moveTo>
                  <a:pt x="0" y="0"/>
                </a:moveTo>
                <a:lnTo>
                  <a:pt x="12003421" y="0"/>
                </a:lnTo>
                <a:lnTo>
                  <a:pt x="12003421" y="10478986"/>
                </a:lnTo>
                <a:lnTo>
                  <a:pt x="0" y="10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245562" y="95993"/>
            <a:ext cx="13625166" cy="10287000"/>
          </a:xfrm>
          <a:custGeom>
            <a:avLst/>
            <a:gdLst/>
            <a:ahLst/>
            <a:cxnLst/>
            <a:rect r="r" b="b" t="t" l="l"/>
            <a:pathLst>
              <a:path h="10287000" w="13625166">
                <a:moveTo>
                  <a:pt x="0" y="0"/>
                </a:moveTo>
                <a:lnTo>
                  <a:pt x="13625166" y="0"/>
                </a:lnTo>
                <a:lnTo>
                  <a:pt x="136251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230034" y="1836257"/>
            <a:ext cx="6657922" cy="168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Non-contradictory medication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1194345" y="1699023"/>
            <a:ext cx="6657922" cy="168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Diagnosis with</a:t>
            </a:r>
          </a:p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mediator</a:t>
            </a:r>
            <a:r>
              <a:rPr lang="en-US" sz="4802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554244" y="0"/>
            <a:ext cx="15743646" cy="10508884"/>
          </a:xfrm>
          <a:custGeom>
            <a:avLst/>
            <a:gdLst/>
            <a:ahLst/>
            <a:cxnLst/>
            <a:rect r="r" b="b" t="t" l="l"/>
            <a:pathLst>
              <a:path h="10508884" w="15743646">
                <a:moveTo>
                  <a:pt x="0" y="0"/>
                </a:moveTo>
                <a:lnTo>
                  <a:pt x="15743645" y="0"/>
                </a:lnTo>
                <a:lnTo>
                  <a:pt x="15743645" y="10508884"/>
                </a:lnTo>
                <a:lnTo>
                  <a:pt x="0" y="10508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617451" y="-179693"/>
            <a:ext cx="15680438" cy="10466693"/>
          </a:xfrm>
          <a:custGeom>
            <a:avLst/>
            <a:gdLst/>
            <a:ahLst/>
            <a:cxnLst/>
            <a:rect r="r" b="b" t="t" l="l"/>
            <a:pathLst>
              <a:path h="10466693" w="15680438">
                <a:moveTo>
                  <a:pt x="0" y="0"/>
                </a:moveTo>
                <a:lnTo>
                  <a:pt x="15680438" y="0"/>
                </a:lnTo>
                <a:lnTo>
                  <a:pt x="15680438" y="10466693"/>
                </a:lnTo>
                <a:lnTo>
                  <a:pt x="0" y="1046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978691" y="2049493"/>
            <a:ext cx="6657922" cy="168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Collaboration </a:t>
            </a:r>
          </a:p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between Drs</a:t>
            </a:r>
            <a:r>
              <a:rPr lang="en-US" sz="4802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554244" y="0"/>
            <a:ext cx="15743646" cy="10508884"/>
          </a:xfrm>
          <a:custGeom>
            <a:avLst/>
            <a:gdLst/>
            <a:ahLst/>
            <a:cxnLst/>
            <a:rect r="r" b="b" t="t" l="l"/>
            <a:pathLst>
              <a:path h="10508884" w="15743646">
                <a:moveTo>
                  <a:pt x="0" y="0"/>
                </a:moveTo>
                <a:lnTo>
                  <a:pt x="15743645" y="0"/>
                </a:lnTo>
                <a:lnTo>
                  <a:pt x="15743645" y="10508884"/>
                </a:lnTo>
                <a:lnTo>
                  <a:pt x="0" y="10508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64697" y="1266114"/>
            <a:ext cx="2790777" cy="27907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4651" y="687907"/>
            <a:ext cx="681586" cy="6815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13596" y="8891612"/>
            <a:ext cx="2790777" cy="27907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4894" y="8257644"/>
            <a:ext cx="802223" cy="8022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101021" y="1676569"/>
            <a:ext cx="2423873" cy="1516022"/>
          </a:xfrm>
          <a:custGeom>
            <a:avLst/>
            <a:gdLst/>
            <a:ahLst/>
            <a:cxnLst/>
            <a:rect r="r" b="b" t="t" l="l"/>
            <a:pathLst>
              <a:path h="1516022" w="2423873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5444" y="3818830"/>
            <a:ext cx="8968383" cy="250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ER Diagram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596" y="8891612"/>
            <a:ext cx="2790777" cy="279077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24894" y="8257644"/>
            <a:ext cx="802223" cy="8022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70737" y="0"/>
            <a:ext cx="14054313" cy="10287000"/>
          </a:xfrm>
          <a:custGeom>
            <a:avLst/>
            <a:gdLst/>
            <a:ahLst/>
            <a:cxnLst/>
            <a:rect r="r" b="b" t="t" l="l"/>
            <a:pathLst>
              <a:path h="10287000" w="14054313">
                <a:moveTo>
                  <a:pt x="0" y="0"/>
                </a:moveTo>
                <a:lnTo>
                  <a:pt x="14054312" y="0"/>
                </a:lnTo>
                <a:lnTo>
                  <a:pt x="140543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64697" y="1266114"/>
            <a:ext cx="2790777" cy="27907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4651" y="687907"/>
            <a:ext cx="681586" cy="6815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13596" y="8891612"/>
            <a:ext cx="2790777" cy="27907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4894" y="8257644"/>
            <a:ext cx="802223" cy="8022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101021" y="1676569"/>
            <a:ext cx="2423873" cy="1516022"/>
          </a:xfrm>
          <a:custGeom>
            <a:avLst/>
            <a:gdLst/>
            <a:ahLst/>
            <a:cxnLst/>
            <a:rect r="r" b="b" t="t" l="l"/>
            <a:pathLst>
              <a:path h="1516022" w="2423873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30515" y="3818830"/>
            <a:ext cx="6878241" cy="250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Database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90770" y="6529784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248842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25312" y="8874400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433802" y="-61434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26237" y="5858070"/>
            <a:ext cx="11622605" cy="3784130"/>
          </a:xfrm>
          <a:custGeom>
            <a:avLst/>
            <a:gdLst/>
            <a:ahLst/>
            <a:cxnLst/>
            <a:rect r="r" b="b" t="t" l="l"/>
            <a:pathLst>
              <a:path h="3784130" w="11622605">
                <a:moveTo>
                  <a:pt x="0" y="0"/>
                </a:moveTo>
                <a:lnTo>
                  <a:pt x="11622605" y="0"/>
                </a:lnTo>
                <a:lnTo>
                  <a:pt x="11622605" y="3784130"/>
                </a:lnTo>
                <a:lnTo>
                  <a:pt x="0" y="378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45" t="0" r="-5645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95735" y="527424"/>
            <a:ext cx="10483609" cy="4924858"/>
          </a:xfrm>
          <a:custGeom>
            <a:avLst/>
            <a:gdLst/>
            <a:ahLst/>
            <a:cxnLst/>
            <a:rect r="r" b="b" t="t" l="l"/>
            <a:pathLst>
              <a:path h="4924858" w="10483609">
                <a:moveTo>
                  <a:pt x="0" y="0"/>
                </a:moveTo>
                <a:lnTo>
                  <a:pt x="10483609" y="0"/>
                </a:lnTo>
                <a:lnTo>
                  <a:pt x="10483609" y="4924858"/>
                </a:lnTo>
                <a:lnTo>
                  <a:pt x="0" y="4924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3143" y="8874400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25312" y="9519200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433802" y="-61434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3023" y="1270598"/>
            <a:ext cx="8606880" cy="3657672"/>
          </a:xfrm>
          <a:custGeom>
            <a:avLst/>
            <a:gdLst/>
            <a:ahLst/>
            <a:cxnLst/>
            <a:rect r="r" b="b" t="t" l="l"/>
            <a:pathLst>
              <a:path h="3657672" w="8606880">
                <a:moveTo>
                  <a:pt x="0" y="0"/>
                </a:moveTo>
                <a:lnTo>
                  <a:pt x="8606880" y="0"/>
                </a:lnTo>
                <a:lnTo>
                  <a:pt x="8606880" y="3657671"/>
                </a:lnTo>
                <a:lnTo>
                  <a:pt x="0" y="3657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144000" y="1270598"/>
            <a:ext cx="8984506" cy="3872902"/>
          </a:xfrm>
          <a:custGeom>
            <a:avLst/>
            <a:gdLst/>
            <a:ahLst/>
            <a:cxnLst/>
            <a:rect r="r" b="b" t="t" l="l"/>
            <a:pathLst>
              <a:path h="3872902" w="8984506">
                <a:moveTo>
                  <a:pt x="0" y="0"/>
                </a:moveTo>
                <a:lnTo>
                  <a:pt x="8984506" y="0"/>
                </a:lnTo>
                <a:lnTo>
                  <a:pt x="8984506" y="3872902"/>
                </a:lnTo>
                <a:lnTo>
                  <a:pt x="0" y="387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63023" y="5381625"/>
            <a:ext cx="10216378" cy="2981017"/>
          </a:xfrm>
          <a:custGeom>
            <a:avLst/>
            <a:gdLst/>
            <a:ahLst/>
            <a:cxnLst/>
            <a:rect r="r" b="b" t="t" l="l"/>
            <a:pathLst>
              <a:path h="2981017" w="10216378">
                <a:moveTo>
                  <a:pt x="0" y="0"/>
                </a:moveTo>
                <a:lnTo>
                  <a:pt x="10216378" y="0"/>
                </a:lnTo>
                <a:lnTo>
                  <a:pt x="10216378" y="2981017"/>
                </a:lnTo>
                <a:lnTo>
                  <a:pt x="0" y="2981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64697" y="1266114"/>
            <a:ext cx="2790777" cy="27907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4651" y="687907"/>
            <a:ext cx="681586" cy="6815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13596" y="8891612"/>
            <a:ext cx="2790777" cy="27907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4894" y="8257644"/>
            <a:ext cx="802223" cy="8022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101021" y="1676569"/>
            <a:ext cx="2423873" cy="1516022"/>
          </a:xfrm>
          <a:custGeom>
            <a:avLst/>
            <a:gdLst/>
            <a:ahLst/>
            <a:cxnLst/>
            <a:rect r="r" b="b" t="t" l="l"/>
            <a:pathLst>
              <a:path h="1516022" w="2423873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69339" y="3742566"/>
            <a:ext cx="7962333" cy="28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6"/>
              </a:lnSpc>
            </a:pPr>
            <a:r>
              <a:rPr lang="en-US" sz="16404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74930" y="1028700"/>
            <a:ext cx="6928577" cy="88844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64697" y="1266114"/>
            <a:ext cx="2790777" cy="27907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4651" y="687907"/>
            <a:ext cx="681586" cy="6815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13596" y="8891612"/>
            <a:ext cx="2790777" cy="27907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4894" y="8257644"/>
            <a:ext cx="802223" cy="8022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101021" y="1676569"/>
            <a:ext cx="2423873" cy="1516022"/>
          </a:xfrm>
          <a:custGeom>
            <a:avLst/>
            <a:gdLst/>
            <a:ahLst/>
            <a:cxnLst/>
            <a:rect r="r" b="b" t="t" l="l"/>
            <a:pathLst>
              <a:path h="1516022" w="2423873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16066" y="3818830"/>
            <a:ext cx="7107138" cy="250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Examples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16066" y="6277155"/>
            <a:ext cx="710713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9LT Adir Semi-Bold"/>
              </a:rPr>
              <a:t>Examples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3987" y="8874400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59180" y="-25465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43689" y="9258300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049062" y="-61434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7281" y="1594028"/>
            <a:ext cx="16636984" cy="6715044"/>
          </a:xfrm>
          <a:custGeom>
            <a:avLst/>
            <a:gdLst/>
            <a:ahLst/>
            <a:cxnLst/>
            <a:rect r="r" b="b" t="t" l="l"/>
            <a:pathLst>
              <a:path h="6715044" w="16636984">
                <a:moveTo>
                  <a:pt x="0" y="0"/>
                </a:moveTo>
                <a:lnTo>
                  <a:pt x="16636984" y="0"/>
                </a:lnTo>
                <a:lnTo>
                  <a:pt x="16636984" y="6715044"/>
                </a:lnTo>
                <a:lnTo>
                  <a:pt x="0" y="6715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5328" y="9700669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85349" y="-2097489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2205" y="-821521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65949" y="96422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737455" y="10269789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704516" y="-614254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3"/>
                </a:lnTo>
                <a:lnTo>
                  <a:pt x="0" y="2283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1669279"/>
            <a:ext cx="18288000" cy="7752753"/>
          </a:xfrm>
          <a:custGeom>
            <a:avLst/>
            <a:gdLst/>
            <a:ahLst/>
            <a:cxnLst/>
            <a:rect r="r" b="b" t="t" l="l"/>
            <a:pathLst>
              <a:path h="7752753" w="18288000">
                <a:moveTo>
                  <a:pt x="0" y="0"/>
                </a:moveTo>
                <a:lnTo>
                  <a:pt x="18288000" y="0"/>
                </a:lnTo>
                <a:lnTo>
                  <a:pt x="18288000" y="7752752"/>
                </a:lnTo>
                <a:lnTo>
                  <a:pt x="0" y="7752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245247" y="8874400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049062" y="-61434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76806" y="5434001"/>
            <a:ext cx="16244424" cy="1058534"/>
          </a:xfrm>
          <a:custGeom>
            <a:avLst/>
            <a:gdLst/>
            <a:ahLst/>
            <a:cxnLst/>
            <a:rect r="r" b="b" t="t" l="l"/>
            <a:pathLst>
              <a:path h="1058534" w="16244424">
                <a:moveTo>
                  <a:pt x="0" y="0"/>
                </a:moveTo>
                <a:lnTo>
                  <a:pt x="16244423" y="0"/>
                </a:lnTo>
                <a:lnTo>
                  <a:pt x="16244423" y="1058534"/>
                </a:lnTo>
                <a:lnTo>
                  <a:pt x="0" y="1058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61935" y="3170445"/>
            <a:ext cx="16259295" cy="1216406"/>
          </a:xfrm>
          <a:custGeom>
            <a:avLst/>
            <a:gdLst/>
            <a:ahLst/>
            <a:cxnLst/>
            <a:rect r="r" b="b" t="t" l="l"/>
            <a:pathLst>
              <a:path h="1216406" w="16259295">
                <a:moveTo>
                  <a:pt x="0" y="0"/>
                </a:moveTo>
                <a:lnTo>
                  <a:pt x="16259294" y="0"/>
                </a:lnTo>
                <a:lnTo>
                  <a:pt x="16259294" y="1216406"/>
                </a:lnTo>
                <a:lnTo>
                  <a:pt x="0" y="1216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69367" y="7621259"/>
            <a:ext cx="16251863" cy="1178260"/>
          </a:xfrm>
          <a:custGeom>
            <a:avLst/>
            <a:gdLst/>
            <a:ahLst/>
            <a:cxnLst/>
            <a:rect r="r" b="b" t="t" l="l"/>
            <a:pathLst>
              <a:path h="1178260" w="16251863">
                <a:moveTo>
                  <a:pt x="0" y="0"/>
                </a:moveTo>
                <a:lnTo>
                  <a:pt x="16251862" y="0"/>
                </a:lnTo>
                <a:lnTo>
                  <a:pt x="16251862" y="1178260"/>
                </a:lnTo>
                <a:lnTo>
                  <a:pt x="0" y="1178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61935" y="1335476"/>
            <a:ext cx="16244424" cy="1058534"/>
          </a:xfrm>
          <a:custGeom>
            <a:avLst/>
            <a:gdLst/>
            <a:ahLst/>
            <a:cxnLst/>
            <a:rect r="r" b="b" t="t" l="l"/>
            <a:pathLst>
              <a:path h="1058534" w="16244424">
                <a:moveTo>
                  <a:pt x="0" y="0"/>
                </a:moveTo>
                <a:lnTo>
                  <a:pt x="16244423" y="0"/>
                </a:lnTo>
                <a:lnTo>
                  <a:pt x="16244423" y="1058533"/>
                </a:lnTo>
                <a:lnTo>
                  <a:pt x="0" y="1058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245247" y="8874400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049062" y="-61434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705" y="2324805"/>
            <a:ext cx="17863855" cy="5893981"/>
          </a:xfrm>
          <a:custGeom>
            <a:avLst/>
            <a:gdLst/>
            <a:ahLst/>
            <a:cxnLst/>
            <a:rect r="r" b="b" t="t" l="l"/>
            <a:pathLst>
              <a:path h="5893981" w="17863855">
                <a:moveTo>
                  <a:pt x="0" y="0"/>
                </a:moveTo>
                <a:lnTo>
                  <a:pt x="17863855" y="0"/>
                </a:lnTo>
                <a:lnTo>
                  <a:pt x="17863855" y="5893980"/>
                </a:lnTo>
                <a:lnTo>
                  <a:pt x="0" y="589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245247" y="8874400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049062" y="-61434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3512501"/>
            <a:ext cx="18075619" cy="4012637"/>
          </a:xfrm>
          <a:custGeom>
            <a:avLst/>
            <a:gdLst/>
            <a:ahLst/>
            <a:cxnLst/>
            <a:rect r="r" b="b" t="t" l="l"/>
            <a:pathLst>
              <a:path h="4012637" w="18075619">
                <a:moveTo>
                  <a:pt x="0" y="0"/>
                </a:moveTo>
                <a:lnTo>
                  <a:pt x="18075619" y="0"/>
                </a:lnTo>
                <a:lnTo>
                  <a:pt x="18075619" y="4012638"/>
                </a:lnTo>
                <a:lnTo>
                  <a:pt x="0" y="401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49951" y="1028700"/>
            <a:ext cx="6928577" cy="88844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64697" y="1266114"/>
            <a:ext cx="2790777" cy="27907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4651" y="687907"/>
            <a:ext cx="681586" cy="6815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13596" y="8891612"/>
            <a:ext cx="2790777" cy="27907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4894" y="8257644"/>
            <a:ext cx="802223" cy="8022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101021" y="1676569"/>
            <a:ext cx="2423873" cy="1516022"/>
          </a:xfrm>
          <a:custGeom>
            <a:avLst/>
            <a:gdLst/>
            <a:ahLst/>
            <a:cxnLst/>
            <a:rect r="r" b="b" t="t" l="l"/>
            <a:pathLst>
              <a:path h="1516022" w="2423873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4089130"/>
            <a:ext cx="12482482" cy="188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0"/>
              </a:lnSpc>
            </a:pPr>
            <a:r>
              <a:rPr lang="en-US" sz="10978">
                <a:solidFill>
                  <a:srgbClr val="000000"/>
                </a:solidFill>
                <a:latin typeface="Roboto Condensed Bold"/>
              </a:rPr>
              <a:t>Results and next step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7787" y="3970914"/>
            <a:ext cx="7984207" cy="2858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70918" indent="-585459" lvl="1">
              <a:lnSpc>
                <a:spcPts val="7592"/>
              </a:lnSpc>
              <a:buFont typeface="Arial"/>
              <a:buChar char="•"/>
            </a:pPr>
            <a:r>
              <a:rPr lang="en-US" sz="5423">
                <a:solidFill>
                  <a:srgbClr val="000000"/>
                </a:solidFill>
                <a:latin typeface="Roboto Condensed Bold"/>
              </a:rPr>
              <a:t>Make a website</a:t>
            </a:r>
          </a:p>
          <a:p>
            <a:pPr algn="just" marL="1170918" indent="-585459" lvl="1">
              <a:lnSpc>
                <a:spcPts val="7592"/>
              </a:lnSpc>
              <a:buFont typeface="Arial"/>
              <a:buChar char="•"/>
            </a:pPr>
            <a:r>
              <a:rPr lang="en-US" sz="5423">
                <a:solidFill>
                  <a:srgbClr val="000000"/>
                </a:solidFill>
                <a:latin typeface="Roboto Condensed Bold"/>
              </a:rPr>
              <a:t>Increasing the data set</a:t>
            </a:r>
          </a:p>
          <a:p>
            <a:pPr algn="just">
              <a:lnSpc>
                <a:spcPts val="7592"/>
              </a:lnSpc>
              <a:spcBef>
                <a:spcPct val="0"/>
              </a:spcBef>
            </a:pPr>
            <a:r>
              <a:rPr lang="en-US" sz="5423">
                <a:solidFill>
                  <a:srgbClr val="000000"/>
                </a:solidFill>
                <a:latin typeface="Roboto Condensed Bold"/>
              </a:rPr>
              <a:t>       </a:t>
            </a:r>
            <a:r>
              <a:rPr lang="en-US" sz="5423">
                <a:solidFill>
                  <a:srgbClr val="000000"/>
                </a:solidFill>
                <a:latin typeface="Roboto Condensed Bold"/>
              </a:rPr>
              <a:t>for medications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5093" y="3974953"/>
            <a:ext cx="6592259" cy="189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70919" indent="-585459" lvl="1">
              <a:lnSpc>
                <a:spcPts val="7592"/>
              </a:lnSpc>
              <a:buFont typeface="Arial"/>
              <a:buChar char="•"/>
            </a:pPr>
            <a:r>
              <a:rPr lang="en-US" sz="5423">
                <a:solidFill>
                  <a:srgbClr val="000000"/>
                </a:solidFill>
                <a:latin typeface="Roboto Condensed Bold"/>
              </a:rPr>
              <a:t>Database work on drug conflicts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1974582" y="1780489"/>
            <a:ext cx="12482482" cy="188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0"/>
              </a:lnSpc>
            </a:pPr>
            <a:r>
              <a:rPr lang="en-US" sz="10978">
                <a:solidFill>
                  <a:srgbClr val="000000"/>
                </a:solidFill>
                <a:latin typeface="Roboto Condensed Bold"/>
              </a:rPr>
              <a:t> Next step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10350" y="1979678"/>
            <a:ext cx="11444879" cy="173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2"/>
              </a:lnSpc>
            </a:pPr>
            <a:r>
              <a:rPr lang="en-US" sz="10066">
                <a:solidFill>
                  <a:srgbClr val="000000"/>
                </a:solidFill>
                <a:latin typeface="Roboto Condensed Bold"/>
              </a:rPr>
              <a:t>Results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73872" y="3500182"/>
            <a:ext cx="10016815" cy="16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66"/>
              </a:lnSpc>
              <a:spcBef>
                <a:spcPct val="0"/>
              </a:spcBef>
            </a:pPr>
            <a:r>
              <a:rPr lang="en-US" sz="4690">
                <a:solidFill>
                  <a:srgbClr val="000000"/>
                </a:solidFill>
                <a:latin typeface="Roboto Condensed Bold"/>
              </a:rPr>
              <a:t>Giving a life opportunity to someone who could have taken a </a:t>
            </a:r>
            <a:r>
              <a:rPr lang="en-US" sz="4690">
                <a:solidFill>
                  <a:srgbClr val="345EE9"/>
                </a:solidFill>
                <a:latin typeface="Roboto Condensed Bold"/>
              </a:rPr>
              <a:t>conflicting medication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2609656" y="1245534"/>
            <a:ext cx="11136720" cy="170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13"/>
              </a:lnSpc>
            </a:pPr>
            <a:r>
              <a:rPr lang="en-US" sz="9795">
                <a:solidFill>
                  <a:srgbClr val="000000"/>
                </a:solidFill>
                <a:latin typeface="Roboto Condensed Bold"/>
              </a:rPr>
              <a:t>Our goal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78363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43891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318502" y="207179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3529596"/>
            <a:ext cx="7944594" cy="340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4"/>
              </a:lnSpc>
            </a:pPr>
            <a:r>
              <a:rPr lang="en-US" sz="19788">
                <a:solidFill>
                  <a:srgbClr val="000000"/>
                </a:solidFill>
                <a:latin typeface="Roboto Condensed Bold"/>
              </a:rPr>
              <a:t>Thanks</a:t>
            </a:r>
            <a:r>
              <a:rPr lang="en-US" sz="19788">
                <a:solidFill>
                  <a:srgbClr val="000000"/>
                </a:solidFill>
                <a:latin typeface="Roboto Condensed Bold"/>
              </a:rPr>
              <a:t> 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304322" y="-178833"/>
            <a:ext cx="10644708" cy="10644665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78363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582228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6" y="0"/>
                </a:lnTo>
                <a:lnTo>
                  <a:pt x="3650996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507601" y="3697703"/>
            <a:ext cx="6082168" cy="688859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949922" y="3748272"/>
            <a:ext cx="9464132" cy="250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26"/>
              </a:lnSpc>
            </a:pPr>
            <a:r>
              <a:rPr lang="en-US" sz="14590">
                <a:solidFill>
                  <a:srgbClr val="000000"/>
                </a:solidFill>
                <a:latin typeface="Roboto Condensed Bold"/>
              </a:rPr>
              <a:t>introduction</a:t>
            </a:r>
            <a:r>
              <a:rPr lang="en-US" sz="14590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66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42514" y="9903100"/>
            <a:ext cx="767800" cy="7678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88272" y="-531559"/>
            <a:ext cx="14003929" cy="11185247"/>
          </a:xfrm>
          <a:custGeom>
            <a:avLst/>
            <a:gdLst/>
            <a:ahLst/>
            <a:cxnLst/>
            <a:rect r="r" b="b" t="t" l="l"/>
            <a:pathLst>
              <a:path h="11185247" w="14003929">
                <a:moveTo>
                  <a:pt x="0" y="0"/>
                </a:moveTo>
                <a:lnTo>
                  <a:pt x="14003930" y="0"/>
                </a:lnTo>
                <a:lnTo>
                  <a:pt x="14003930" y="11185247"/>
                </a:lnTo>
                <a:lnTo>
                  <a:pt x="0" y="1118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1447730" y="1189877"/>
            <a:ext cx="8762333" cy="109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E16666"/>
                </a:solidFill>
                <a:latin typeface="Roboto Condensed Bold"/>
              </a:rPr>
              <a:t>Brainstorming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3511768"/>
            <a:ext cx="10072636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3"/>
              </a:lnSpc>
            </a:pPr>
            <a:r>
              <a:rPr lang="en-US" sz="5088">
                <a:solidFill>
                  <a:srgbClr val="000000"/>
                </a:solidFill>
                <a:latin typeface="Roboto Condensed Bold"/>
              </a:rPr>
              <a:t>To solve a problem facing people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4586596"/>
            <a:ext cx="10072636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3"/>
              </a:lnSpc>
            </a:pPr>
            <a:r>
              <a:rPr lang="en-US" sz="5088">
                <a:solidFill>
                  <a:srgbClr val="212027"/>
                </a:solidFill>
                <a:latin typeface="Roboto Condensed Bold"/>
              </a:rPr>
              <a:t>We achieve our course 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720156" y="1836257"/>
            <a:ext cx="6657922" cy="83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00000"/>
                </a:solidFill>
                <a:latin typeface="Roboto Condensed Bold"/>
              </a:rPr>
              <a:t>Abdominal pain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284579" y="-95993"/>
            <a:ext cx="12003421" cy="10478987"/>
          </a:xfrm>
          <a:custGeom>
            <a:avLst/>
            <a:gdLst/>
            <a:ahLst/>
            <a:cxnLst/>
            <a:rect r="r" b="b" t="t" l="l"/>
            <a:pathLst>
              <a:path h="10478987" w="12003421">
                <a:moveTo>
                  <a:pt x="0" y="0"/>
                </a:moveTo>
                <a:lnTo>
                  <a:pt x="12003421" y="0"/>
                </a:lnTo>
                <a:lnTo>
                  <a:pt x="12003421" y="10478986"/>
                </a:lnTo>
                <a:lnTo>
                  <a:pt x="0" y="10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85508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51451" y="-2016781"/>
            <a:ext cx="20839330" cy="13889414"/>
          </a:xfrm>
          <a:custGeom>
            <a:avLst/>
            <a:gdLst/>
            <a:ahLst/>
            <a:cxnLst/>
            <a:rect r="r" b="b" t="t" l="l"/>
            <a:pathLst>
              <a:path h="13889414" w="20839330">
                <a:moveTo>
                  <a:pt x="0" y="0"/>
                </a:moveTo>
                <a:lnTo>
                  <a:pt x="20839331" y="0"/>
                </a:lnTo>
                <a:lnTo>
                  <a:pt x="20839331" y="13889414"/>
                </a:lnTo>
                <a:lnTo>
                  <a:pt x="0" y="1388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3161689"/>
            <a:ext cx="11288140" cy="176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98528" indent="-549264" lvl="1">
              <a:lnSpc>
                <a:spcPts val="7123"/>
              </a:lnSpc>
              <a:buFont typeface="Arial"/>
              <a:buChar char="•"/>
            </a:pPr>
            <a:r>
              <a:rPr lang="en-US" sz="5088">
                <a:solidFill>
                  <a:srgbClr val="000000"/>
                </a:solidFill>
                <a:latin typeface="Roboto Condensed Bold"/>
              </a:rPr>
              <a:t>The doctor forgot to ask</a:t>
            </a:r>
          </a:p>
          <a:p>
            <a:pPr marL="1098528" indent="-549264" lvl="1">
              <a:lnSpc>
                <a:spcPts val="7123"/>
              </a:lnSpc>
              <a:buFont typeface="Arial"/>
              <a:buChar char="•"/>
            </a:pPr>
            <a:r>
              <a:rPr lang="en-US" sz="5088">
                <a:solidFill>
                  <a:srgbClr val="000000"/>
                </a:solidFill>
                <a:latin typeface="Roboto Condensed Bold"/>
              </a:rPr>
              <a:t>Or the patient gives an unclear answer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50802" y="-1129707"/>
            <a:ext cx="18789605" cy="12546414"/>
          </a:xfrm>
          <a:custGeom>
            <a:avLst/>
            <a:gdLst/>
            <a:ahLst/>
            <a:cxnLst/>
            <a:rect r="r" b="b" t="t" l="l"/>
            <a:pathLst>
              <a:path h="12546414" w="18789605">
                <a:moveTo>
                  <a:pt x="0" y="0"/>
                </a:moveTo>
                <a:lnTo>
                  <a:pt x="18789604" y="0"/>
                </a:lnTo>
                <a:lnTo>
                  <a:pt x="18789604" y="12546414"/>
                </a:lnTo>
                <a:lnTo>
                  <a:pt x="0" y="1254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56370" y="1316979"/>
            <a:ext cx="4587105" cy="162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1"/>
              </a:lnSpc>
            </a:pPr>
            <a:r>
              <a:rPr lang="en-US" sz="9450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56370" y="1613298"/>
            <a:ext cx="4587105" cy="162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1"/>
              </a:lnSpc>
            </a:pPr>
            <a:r>
              <a:rPr lang="en-US" sz="9450">
                <a:solidFill>
                  <a:srgbClr val="000000"/>
                </a:solidFill>
                <a:latin typeface="Roboto Condensed Bold"/>
              </a:rPr>
              <a:t>Mediator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729249" y="0"/>
            <a:ext cx="15939757" cy="10287000"/>
          </a:xfrm>
          <a:custGeom>
            <a:avLst/>
            <a:gdLst/>
            <a:ahLst/>
            <a:cxnLst/>
            <a:rect r="r" b="b" t="t" l="l"/>
            <a:pathLst>
              <a:path h="10287000" w="15939757">
                <a:moveTo>
                  <a:pt x="0" y="0"/>
                </a:moveTo>
                <a:lnTo>
                  <a:pt x="15939758" y="0"/>
                </a:lnTo>
                <a:lnTo>
                  <a:pt x="1593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0" y="3657941"/>
            <a:ext cx="16045989" cy="397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9239" indent="-409619" lvl="1">
              <a:lnSpc>
                <a:spcPts val="5312"/>
              </a:lnSpc>
              <a:buFont typeface="Arial"/>
              <a:buChar char="•"/>
            </a:pPr>
            <a:r>
              <a:rPr lang="en-US" sz="3794">
                <a:solidFill>
                  <a:srgbClr val="000000"/>
                </a:solidFill>
                <a:latin typeface="Roboto Condensed Bold"/>
              </a:rPr>
              <a:t>An intermediary between </a:t>
            </a:r>
          </a:p>
          <a:p>
            <a:pPr algn="just">
              <a:lnSpc>
                <a:spcPts val="5312"/>
              </a:lnSpc>
            </a:pPr>
            <a:r>
              <a:rPr lang="en-US" sz="3794">
                <a:solidFill>
                  <a:srgbClr val="000000"/>
                </a:solidFill>
                <a:latin typeface="Roboto Condensed Bold"/>
              </a:rPr>
              <a:t>       the patient and the doctor</a:t>
            </a:r>
          </a:p>
          <a:p>
            <a:pPr algn="just">
              <a:lnSpc>
                <a:spcPts val="5312"/>
              </a:lnSpc>
            </a:pPr>
          </a:p>
          <a:p>
            <a:pPr algn="just" marL="819239" indent="-409619" lvl="1">
              <a:lnSpc>
                <a:spcPts val="5312"/>
              </a:lnSpc>
              <a:buFont typeface="Arial"/>
              <a:buChar char="•"/>
            </a:pPr>
            <a:r>
              <a:rPr lang="en-US" sz="3794">
                <a:solidFill>
                  <a:srgbClr val="000000"/>
                </a:solidFill>
                <a:latin typeface="Roboto Condensed Bold"/>
              </a:rPr>
              <a:t>Record the patient's medical history</a:t>
            </a:r>
          </a:p>
          <a:p>
            <a:pPr algn="just">
              <a:lnSpc>
                <a:spcPts val="5312"/>
              </a:lnSpc>
            </a:pPr>
          </a:p>
          <a:p>
            <a:pPr algn="just" marL="819239" indent="-409619" lvl="1">
              <a:lnSpc>
                <a:spcPts val="5312"/>
              </a:lnSpc>
              <a:buFont typeface="Arial"/>
              <a:buChar char="•"/>
            </a:pPr>
            <a:r>
              <a:rPr lang="en-US" sz="3794">
                <a:solidFill>
                  <a:srgbClr val="000000"/>
                </a:solidFill>
                <a:latin typeface="Roboto Condensed Bold"/>
              </a:rPr>
              <a:t>Medication conflicts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04232" y="662032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272506" y="1988659"/>
            <a:ext cx="8762333" cy="109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6319">
                <a:solidFill>
                  <a:srgbClr val="000000"/>
                </a:solidFill>
                <a:latin typeface="Roboto Condensed Bold"/>
              </a:rPr>
              <a:t>Pneumonia:</a:t>
            </a:r>
            <a:r>
              <a:rPr lang="en-US" sz="6319">
                <a:solidFill>
                  <a:srgbClr val="345EE9"/>
                </a:solidFill>
                <a:latin typeface="Roboto Condensed Bold"/>
              </a:rPr>
              <a:t>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393273" y="-115445"/>
            <a:ext cx="19074545" cy="10402445"/>
          </a:xfrm>
          <a:custGeom>
            <a:avLst/>
            <a:gdLst/>
            <a:ahLst/>
            <a:cxnLst/>
            <a:rect r="r" b="b" t="t" l="l"/>
            <a:pathLst>
              <a:path h="10402445" w="19074545">
                <a:moveTo>
                  <a:pt x="0" y="0"/>
                </a:moveTo>
                <a:lnTo>
                  <a:pt x="19074546" y="0"/>
                </a:lnTo>
                <a:lnTo>
                  <a:pt x="19074546" y="10402445"/>
                </a:lnTo>
                <a:lnTo>
                  <a:pt x="0" y="10402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169" r="0" b="-1316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DAFcltg_N8Q</dc:identifier>
  <dcterms:modified xsi:type="dcterms:W3CDTF">2011-08-01T06:04:30Z</dcterms:modified>
  <cp:revision>1</cp:revision>
  <dc:title>Blue Whale And Gull Grey Modern Technology Project Proposal Presentation</dc:title>
</cp:coreProperties>
</file>